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3" r:id="rId4"/>
    <p:sldId id="284" r:id="rId5"/>
    <p:sldId id="295" r:id="rId6"/>
    <p:sldId id="287" r:id="rId7"/>
    <p:sldId id="293" r:id="rId8"/>
    <p:sldId id="291" r:id="rId9"/>
    <p:sldId id="292" r:id="rId10"/>
    <p:sldId id="294" r:id="rId11"/>
    <p:sldId id="282" r:id="rId12"/>
    <p:sldId id="276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0" autoAdjust="0"/>
    <p:restoredTop sz="85087" autoAdjust="0"/>
  </p:normalViewPr>
  <p:slideViewPr>
    <p:cSldViewPr snapToGrid="0" snapToObjects="1">
      <p:cViewPr varScale="1">
        <p:scale>
          <a:sx n="110" d="100"/>
          <a:sy n="110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ext.com.tw/article/44786/ai-is-comi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人工智慧的發展可以追溯到第二次世界大戰的末期，當時為了解決一些軍事上和情報上的問題，科學家們開始研究發展一種有智慧的機器。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https://www.bnext.com.tw/article/44786/ai-is-coming</a:t>
            </a:r>
            <a:endParaRPr lang="en-US" dirty="0"/>
          </a:p>
          <a:p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第一次熱潮（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1950~1960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年） 當時的電腦計算能力有限，一遇到複雜的問題就束手無策</a:t>
            </a: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第二次熱潮（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1980~1990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年）主要是把大量專家的知識輸入電腦中，不可能把所有的知識都輸入電腦</a:t>
            </a: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第三次熱潮（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2000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現在） 雲端網路普及和設備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CPU</a:t>
            </a:r>
            <a:r>
              <a:rPr lang="zh-CN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計算能力進步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大數據時代</a:t>
            </a: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2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人類的錯誤率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5%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，電腦在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2012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年之前用人類的方法處理照片是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25%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Hinton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團隊打造八層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錯誤率降低到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16%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2014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GoogleNet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錯誤率 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6.8%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2015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年微軟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resNet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錯誤率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3.5%</a:t>
            </a:r>
          </a:p>
          <a:p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6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第三級人工智慧處理資料時的「特徵值」必須由人類告訴機器（電腦）；第四級人工智慧處理資料時的「特徵值」可以由機器（電腦）自己學習而得，這是人工智慧很大的突破。</a:t>
            </a: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8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機器學習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好像是公司裡的經理，能夠學習原則並且自行判斷，例如老闆給予大箱子與小箱子的判斷原則（特徵值），讓經理自己學習如何判斷多大是大箱子？經理就依照以往的經驗，自己思考多大的箱子是「大」？ </a:t>
            </a:r>
            <a:endParaRPr lang="en-US" dirty="0"/>
          </a:p>
          <a:p>
            <a:br>
              <a:rPr lang="en-TW" dirty="0"/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人類學習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藉由觀察到的事與物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之經驗來學習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learning)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到特定能力。</a:t>
            </a:r>
          </a:p>
          <a:p>
            <a:b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藉由收集到的資料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來學習到特定功能。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5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0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Relationship Id="rId9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96119" y="1123404"/>
            <a:ext cx="6157609" cy="1685077"/>
          </a:xfrm>
        </p:spPr>
        <p:txBody>
          <a:bodyPr/>
          <a:lstStyle/>
          <a:p>
            <a:r>
              <a:rPr lang="en-US" altLang="zh-CN" sz="11500" dirty="0"/>
              <a:t>Day 1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目標與介紹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2 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何謂機器學習？</a:t>
            </a:r>
          </a:p>
        </p:txBody>
      </p:sp>
      <p:sp>
        <p:nvSpPr>
          <p:cNvPr id="7" name="燕尾形 7">
            <a:extLst>
              <a:ext uri="{FF2B5EF4-FFF2-40B4-BE49-F238E27FC236}">
                <a16:creationId xmlns:a16="http://schemas.microsoft.com/office/drawing/2014/main" id="{E7B43D9D-DC0F-4346-B926-67E28331FBE0}"/>
              </a:ext>
            </a:extLst>
          </p:cNvPr>
          <p:cNvSpPr/>
          <p:nvPr/>
        </p:nvSpPr>
        <p:spPr>
          <a:xfrm>
            <a:off x="33496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" name="燕尾形 8">
            <a:extLst>
              <a:ext uri="{FF2B5EF4-FFF2-40B4-BE49-F238E27FC236}">
                <a16:creationId xmlns:a16="http://schemas.microsoft.com/office/drawing/2014/main" id="{79459106-320D-6143-B4ED-FB99AC9632A4}"/>
              </a:ext>
            </a:extLst>
          </p:cNvPr>
          <p:cNvSpPr/>
          <p:nvPr/>
        </p:nvSpPr>
        <p:spPr>
          <a:xfrm>
            <a:off x="1053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燕尾形 9">
            <a:extLst>
              <a:ext uri="{FF2B5EF4-FFF2-40B4-BE49-F238E27FC236}">
                <a16:creationId xmlns:a16="http://schemas.microsoft.com/office/drawing/2014/main" id="{E111FA71-975C-9B46-B696-A64769ECCFED}"/>
              </a:ext>
            </a:extLst>
          </p:cNvPr>
          <p:cNvSpPr/>
          <p:nvPr/>
        </p:nvSpPr>
        <p:spPr>
          <a:xfrm>
            <a:off x="17771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燕尾形 10">
            <a:extLst>
              <a:ext uri="{FF2B5EF4-FFF2-40B4-BE49-F238E27FC236}">
                <a16:creationId xmlns:a16="http://schemas.microsoft.com/office/drawing/2014/main" id="{2E9B7E82-9304-ED47-A982-2F59A4EA6E69}"/>
              </a:ext>
            </a:extLst>
          </p:cNvPr>
          <p:cNvSpPr/>
          <p:nvPr/>
        </p:nvSpPr>
        <p:spPr>
          <a:xfrm>
            <a:off x="25010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1" name="燕尾形 11">
            <a:extLst>
              <a:ext uri="{FF2B5EF4-FFF2-40B4-BE49-F238E27FC236}">
                <a16:creationId xmlns:a16="http://schemas.microsoft.com/office/drawing/2014/main" id="{58498CE6-9607-974D-A8FE-79D1B0029977}"/>
              </a:ext>
            </a:extLst>
          </p:cNvPr>
          <p:cNvSpPr/>
          <p:nvPr/>
        </p:nvSpPr>
        <p:spPr>
          <a:xfrm>
            <a:off x="32249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2" name="燕尾形 12">
            <a:extLst>
              <a:ext uri="{FF2B5EF4-FFF2-40B4-BE49-F238E27FC236}">
                <a16:creationId xmlns:a16="http://schemas.microsoft.com/office/drawing/2014/main" id="{8B7BBF13-8455-3642-B449-96CF4E19B1C6}"/>
              </a:ext>
            </a:extLst>
          </p:cNvPr>
          <p:cNvSpPr/>
          <p:nvPr/>
        </p:nvSpPr>
        <p:spPr>
          <a:xfrm>
            <a:off x="39488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3" name="燕尾形 13">
            <a:extLst>
              <a:ext uri="{FF2B5EF4-FFF2-40B4-BE49-F238E27FC236}">
                <a16:creationId xmlns:a16="http://schemas.microsoft.com/office/drawing/2014/main" id="{B0736443-D8C7-E542-ABFD-136ED77E8751}"/>
              </a:ext>
            </a:extLst>
          </p:cNvPr>
          <p:cNvSpPr/>
          <p:nvPr/>
        </p:nvSpPr>
        <p:spPr>
          <a:xfrm>
            <a:off x="46727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4" name="燕尾形 14">
            <a:extLst>
              <a:ext uri="{FF2B5EF4-FFF2-40B4-BE49-F238E27FC236}">
                <a16:creationId xmlns:a16="http://schemas.microsoft.com/office/drawing/2014/main" id="{BBE4DE8D-961C-D64A-8127-5D0B18C8B5A3}"/>
              </a:ext>
            </a:extLst>
          </p:cNvPr>
          <p:cNvSpPr/>
          <p:nvPr/>
        </p:nvSpPr>
        <p:spPr>
          <a:xfrm>
            <a:off x="53966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5" name="燕尾形 15">
            <a:extLst>
              <a:ext uri="{FF2B5EF4-FFF2-40B4-BE49-F238E27FC236}">
                <a16:creationId xmlns:a16="http://schemas.microsoft.com/office/drawing/2014/main" id="{812DB6C9-21D3-9445-B224-6B41BB7C9BF3}"/>
              </a:ext>
            </a:extLst>
          </p:cNvPr>
          <p:cNvSpPr/>
          <p:nvPr/>
        </p:nvSpPr>
        <p:spPr>
          <a:xfrm>
            <a:off x="61205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燕尾形 16">
            <a:extLst>
              <a:ext uri="{FF2B5EF4-FFF2-40B4-BE49-F238E27FC236}">
                <a16:creationId xmlns:a16="http://schemas.microsoft.com/office/drawing/2014/main" id="{B03347B0-E7F8-FD4E-BD4F-98844E445AB4}"/>
              </a:ext>
            </a:extLst>
          </p:cNvPr>
          <p:cNvSpPr/>
          <p:nvPr/>
        </p:nvSpPr>
        <p:spPr>
          <a:xfrm>
            <a:off x="68444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7" name="燕尾形 17">
            <a:extLst>
              <a:ext uri="{FF2B5EF4-FFF2-40B4-BE49-F238E27FC236}">
                <a16:creationId xmlns:a16="http://schemas.microsoft.com/office/drawing/2014/main" id="{1EDC7443-528F-9A43-B9DA-8960D4596AC0}"/>
              </a:ext>
            </a:extLst>
          </p:cNvPr>
          <p:cNvSpPr/>
          <p:nvPr/>
        </p:nvSpPr>
        <p:spPr>
          <a:xfrm>
            <a:off x="75683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燕尾形 18">
            <a:extLst>
              <a:ext uri="{FF2B5EF4-FFF2-40B4-BE49-F238E27FC236}">
                <a16:creationId xmlns:a16="http://schemas.microsoft.com/office/drawing/2014/main" id="{E067F285-89DC-584D-9DF3-272D39E6B66D}"/>
              </a:ext>
            </a:extLst>
          </p:cNvPr>
          <p:cNvSpPr/>
          <p:nvPr/>
        </p:nvSpPr>
        <p:spPr>
          <a:xfrm>
            <a:off x="8292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9" name="燕尾形 19">
            <a:extLst>
              <a:ext uri="{FF2B5EF4-FFF2-40B4-BE49-F238E27FC236}">
                <a16:creationId xmlns:a16="http://schemas.microsoft.com/office/drawing/2014/main" id="{9AF6B23C-AC0F-4743-9439-C1424DB47F82}"/>
              </a:ext>
            </a:extLst>
          </p:cNvPr>
          <p:cNvSpPr/>
          <p:nvPr/>
        </p:nvSpPr>
        <p:spPr>
          <a:xfrm>
            <a:off x="9059312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" name="矩形 23">
            <a:extLst>
              <a:ext uri="{FF2B5EF4-FFF2-40B4-BE49-F238E27FC236}">
                <a16:creationId xmlns:a16="http://schemas.microsoft.com/office/drawing/2014/main" id="{163E4ADA-C68A-D44A-8F57-6D32FBB77948}"/>
              </a:ext>
            </a:extLst>
          </p:cNvPr>
          <p:cNvSpPr/>
          <p:nvPr/>
        </p:nvSpPr>
        <p:spPr>
          <a:xfrm>
            <a:off x="331835" y="5022278"/>
            <a:ext cx="2356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1"/>
                </a:solidFill>
              </a:rPr>
              <a:t>1950~1960</a:t>
            </a:r>
            <a:r>
              <a:rPr lang="zh-TW" altLang="en-US" sz="2800" b="1" kern="0" dirty="0">
                <a:solidFill>
                  <a:schemeClr val="accent1"/>
                </a:solidFill>
              </a:rPr>
              <a:t>年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51C07742-6DC6-3348-9BA8-E3852BEDCBEB}"/>
              </a:ext>
            </a:extLst>
          </p:cNvPr>
          <p:cNvSpPr txBox="1"/>
          <p:nvPr/>
        </p:nvSpPr>
        <p:spPr>
          <a:xfrm>
            <a:off x="331835" y="5507258"/>
            <a:ext cx="2426401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當時的電腦計算能力有限，一遇到複雜的問題就束手無策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2" name="矩形 25">
            <a:extLst>
              <a:ext uri="{FF2B5EF4-FFF2-40B4-BE49-F238E27FC236}">
                <a16:creationId xmlns:a16="http://schemas.microsoft.com/office/drawing/2014/main" id="{65843803-1B63-B84A-BC3A-D065D7F03979}"/>
              </a:ext>
            </a:extLst>
          </p:cNvPr>
          <p:cNvSpPr/>
          <p:nvPr/>
        </p:nvSpPr>
        <p:spPr>
          <a:xfrm>
            <a:off x="6110400" y="5022278"/>
            <a:ext cx="2273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1"/>
                </a:solidFill>
              </a:rPr>
              <a:t>2000</a:t>
            </a:r>
            <a:r>
              <a:rPr lang="zh-TW" altLang="en-US" sz="2800" b="1" kern="0" dirty="0">
                <a:solidFill>
                  <a:schemeClr val="accent1"/>
                </a:solidFill>
              </a:rPr>
              <a:t>年</a:t>
            </a:r>
            <a:r>
              <a:rPr lang="en-US" altLang="zh-TW" sz="2800" b="1" kern="0" dirty="0">
                <a:solidFill>
                  <a:schemeClr val="accent1"/>
                </a:solidFill>
              </a:rPr>
              <a:t>~</a:t>
            </a:r>
            <a:r>
              <a:rPr lang="zh-TW" altLang="en-US" sz="2800" b="1" kern="0" dirty="0">
                <a:solidFill>
                  <a:schemeClr val="accent1"/>
                </a:solidFill>
              </a:rPr>
              <a:t>現在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3" name="文本框 8">
            <a:extLst>
              <a:ext uri="{FF2B5EF4-FFF2-40B4-BE49-F238E27FC236}">
                <a16:creationId xmlns:a16="http://schemas.microsoft.com/office/drawing/2014/main" id="{9DCA29FC-5A4E-D940-8B74-59D78C90BAE3}"/>
              </a:ext>
            </a:extLst>
          </p:cNvPr>
          <p:cNvSpPr txBox="1"/>
          <p:nvPr/>
        </p:nvSpPr>
        <p:spPr>
          <a:xfrm>
            <a:off x="6110400" y="5507258"/>
            <a:ext cx="2426401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雲端網路普及和設備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CPU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計算能力進步 大數據時代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矩形 27">
            <a:extLst>
              <a:ext uri="{FF2B5EF4-FFF2-40B4-BE49-F238E27FC236}">
                <a16:creationId xmlns:a16="http://schemas.microsoft.com/office/drawing/2014/main" id="{51B15371-67A1-E74E-8188-D3CCFC00FBAA}"/>
              </a:ext>
            </a:extLst>
          </p:cNvPr>
          <p:cNvSpPr/>
          <p:nvPr/>
        </p:nvSpPr>
        <p:spPr>
          <a:xfrm>
            <a:off x="3224940" y="1336312"/>
            <a:ext cx="2356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1"/>
                </a:solidFill>
              </a:rPr>
              <a:t>1980~1990</a:t>
            </a:r>
            <a:r>
              <a:rPr lang="zh-TW" altLang="en-US" sz="2800" b="1" kern="0" dirty="0">
                <a:solidFill>
                  <a:schemeClr val="accent1"/>
                </a:solidFill>
              </a:rPr>
              <a:t>年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>
            <a:extLst>
              <a:ext uri="{FF2B5EF4-FFF2-40B4-BE49-F238E27FC236}">
                <a16:creationId xmlns:a16="http://schemas.microsoft.com/office/drawing/2014/main" id="{BA9689C0-603F-1149-ADE7-AA8AA4124D25}"/>
              </a:ext>
            </a:extLst>
          </p:cNvPr>
          <p:cNvSpPr txBox="1"/>
          <p:nvPr/>
        </p:nvSpPr>
        <p:spPr>
          <a:xfrm>
            <a:off x="3224940" y="1821292"/>
            <a:ext cx="2426401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主要是把大量專家的知識輸入電腦中，不可能把所有的知識都輸入電腦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文本框 29">
            <a:extLst>
              <a:ext uri="{FF2B5EF4-FFF2-40B4-BE49-F238E27FC236}">
                <a16:creationId xmlns:a16="http://schemas.microsoft.com/office/drawing/2014/main" id="{AFD543D7-A4F9-7C46-88E9-F44DF75CE57A}"/>
              </a:ext>
            </a:extLst>
          </p:cNvPr>
          <p:cNvSpPr txBox="1"/>
          <p:nvPr/>
        </p:nvSpPr>
        <p:spPr>
          <a:xfrm>
            <a:off x="9901769" y="2967335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NEXT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EB207D-C03D-B04D-A5D5-C39905E1D311}"/>
              </a:ext>
            </a:extLst>
          </p:cNvPr>
          <p:cNvSpPr/>
          <p:nvPr/>
        </p:nvSpPr>
        <p:spPr>
          <a:xfrm>
            <a:off x="759763" y="4643535"/>
            <a:ext cx="1467068" cy="40011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al"/>
                <a:sym typeface="Arial"/>
              </a:rPr>
              <a:t>第一次熱潮</a:t>
            </a:r>
            <a:endParaRPr lang="en-TW" sz="2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03C22-4DFA-DC43-B949-91E31E9E064E}"/>
              </a:ext>
            </a:extLst>
          </p:cNvPr>
          <p:cNvSpPr/>
          <p:nvPr/>
        </p:nvSpPr>
        <p:spPr>
          <a:xfrm>
            <a:off x="3669773" y="936202"/>
            <a:ext cx="1467068" cy="40011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al"/>
                <a:sym typeface="Arial"/>
              </a:rPr>
              <a:t>第二次熱潮</a:t>
            </a:r>
            <a:endParaRPr lang="en-TW" sz="2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9B37FF-3D37-B745-A04F-30F81F5B4BB0}"/>
              </a:ext>
            </a:extLst>
          </p:cNvPr>
          <p:cNvSpPr/>
          <p:nvPr/>
        </p:nvSpPr>
        <p:spPr>
          <a:xfrm>
            <a:off x="6536278" y="4618713"/>
            <a:ext cx="1467068" cy="40011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al"/>
                <a:sym typeface="Arial"/>
              </a:rPr>
              <a:t>第三次熱潮</a:t>
            </a:r>
            <a:endParaRPr lang="en-TW" sz="2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矩形 25">
            <a:extLst>
              <a:ext uri="{FF2B5EF4-FFF2-40B4-BE49-F238E27FC236}">
                <a16:creationId xmlns:a16="http://schemas.microsoft.com/office/drawing/2014/main" id="{B1F24C2A-8249-434E-A062-B9828006D07D}"/>
              </a:ext>
            </a:extLst>
          </p:cNvPr>
          <p:cNvSpPr/>
          <p:nvPr/>
        </p:nvSpPr>
        <p:spPr>
          <a:xfrm>
            <a:off x="10044435" y="3890665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TW" altLang="en-US" sz="1600" b="1" kern="0" dirty="0">
                <a:solidFill>
                  <a:schemeClr val="accent3">
                    <a:lumMod val="25000"/>
                  </a:schemeClr>
                </a:solidFill>
              </a:rPr>
              <a:t>你能想像未來嗎</a:t>
            </a:r>
            <a:r>
              <a:rPr lang="en-US" altLang="zh-TW" sz="1600" b="1" kern="0" dirty="0">
                <a:solidFill>
                  <a:schemeClr val="accent3">
                    <a:lumMod val="25000"/>
                  </a:schemeClr>
                </a:solidFill>
              </a:rPr>
              <a:t>?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22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3" grpId="0" animBg="1"/>
      <p:bldP spid="27" grpId="0" animBg="1"/>
      <p:bldP spid="28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0C1F6-9E36-E54D-BF74-C6BDADAE4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人工智慧的分級</a:t>
            </a:r>
            <a:endParaRPr lang="en-TW" dirty="0"/>
          </a:p>
        </p:txBody>
      </p:sp>
      <p:sp>
        <p:nvSpPr>
          <p:cNvPr id="4" name="Google Shape;103;p19">
            <a:extLst>
              <a:ext uri="{FF2B5EF4-FFF2-40B4-BE49-F238E27FC236}">
                <a16:creationId xmlns:a16="http://schemas.microsoft.com/office/drawing/2014/main" id="{6E775F51-4A45-FC42-8F2F-CA6D38E6E3ED}"/>
              </a:ext>
            </a:extLst>
          </p:cNvPr>
          <p:cNvSpPr txBox="1">
            <a:spLocks/>
          </p:cNvSpPr>
          <p:nvPr/>
        </p:nvSpPr>
        <p:spPr>
          <a:xfrm>
            <a:off x="311700" y="1047618"/>
            <a:ext cx="8520600" cy="274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人工智慧依照機器能夠處理與判斷的能力大致分為四級：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第一級人工智慧：自動控制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第二級人工智慧：探索推論、運用知識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第三級人工智慧：機器學習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第四級人工智慧：深度學習</a:t>
            </a:r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0A0C3BED-56C0-F244-8497-CECBC7C827FB}"/>
              </a:ext>
            </a:extLst>
          </p:cNvPr>
          <p:cNvSpPr/>
          <p:nvPr/>
        </p:nvSpPr>
        <p:spPr>
          <a:xfrm>
            <a:off x="5688106" y="2622176"/>
            <a:ext cx="5609486" cy="3683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18">
            <a:extLst>
              <a:ext uri="{FF2B5EF4-FFF2-40B4-BE49-F238E27FC236}">
                <a16:creationId xmlns:a16="http://schemas.microsoft.com/office/drawing/2014/main" id="{09A8D0E1-B88E-4143-A053-348AFACA8F10}"/>
              </a:ext>
            </a:extLst>
          </p:cNvPr>
          <p:cNvSpPr/>
          <p:nvPr/>
        </p:nvSpPr>
        <p:spPr>
          <a:xfrm>
            <a:off x="7556752" y="3401730"/>
            <a:ext cx="3740840" cy="2906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矩形 19">
            <a:extLst>
              <a:ext uri="{FF2B5EF4-FFF2-40B4-BE49-F238E27FC236}">
                <a16:creationId xmlns:a16="http://schemas.microsoft.com/office/drawing/2014/main" id="{D6E931BB-B000-7F4C-AE86-906DC96A7FD7}"/>
              </a:ext>
            </a:extLst>
          </p:cNvPr>
          <p:cNvSpPr/>
          <p:nvPr/>
        </p:nvSpPr>
        <p:spPr>
          <a:xfrm>
            <a:off x="9076765" y="4172651"/>
            <a:ext cx="2220827" cy="21360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86A21-C63F-2445-BBE8-72F08DC29AB7}"/>
              </a:ext>
            </a:extLst>
          </p:cNvPr>
          <p:cNvSpPr/>
          <p:nvPr/>
        </p:nvSpPr>
        <p:spPr>
          <a:xfrm>
            <a:off x="5929691" y="3239594"/>
            <a:ext cx="1344846" cy="400110"/>
          </a:xfrm>
          <a:prstGeom prst="rect">
            <a:avLst/>
          </a:prstGeom>
        </p:spPr>
        <p:txBody>
          <a:bodyPr wrap="none" rIns="72000">
            <a:spAutoFit/>
          </a:bodyPr>
          <a:lstStyle/>
          <a:p>
            <a:r>
              <a:rPr lang="zh-TW" altLang="en-US" sz="2000" kern="0" spc="300" dirty="0">
                <a:solidFill>
                  <a:schemeClr val="bg2"/>
                </a:solidFill>
                <a:cs typeface="Arial"/>
                <a:sym typeface="Arial"/>
              </a:rPr>
              <a:t>人工智慧</a:t>
            </a:r>
            <a:endParaRPr lang="en-TW" sz="2000" spc="300" dirty="0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98A998-045F-AF47-9F63-9703EF1157CA}"/>
              </a:ext>
            </a:extLst>
          </p:cNvPr>
          <p:cNvSpPr/>
          <p:nvPr/>
        </p:nvSpPr>
        <p:spPr>
          <a:xfrm>
            <a:off x="7769669" y="3535298"/>
            <a:ext cx="1344846" cy="400110"/>
          </a:xfrm>
          <a:prstGeom prst="rect">
            <a:avLst/>
          </a:prstGeom>
        </p:spPr>
        <p:txBody>
          <a:bodyPr wrap="none" rIns="72000">
            <a:spAutoFit/>
          </a:bodyPr>
          <a:lstStyle/>
          <a:p>
            <a:r>
              <a:rPr lang="zh-TW" altLang="en-US" sz="2000" kern="0" spc="300" dirty="0">
                <a:solidFill>
                  <a:schemeClr val="bg2"/>
                </a:solidFill>
                <a:cs typeface="Arial"/>
                <a:sym typeface="Arial"/>
              </a:rPr>
              <a:t>機器學習</a:t>
            </a:r>
            <a:endParaRPr lang="en-TW" sz="2000" spc="300" dirty="0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BB3183-0733-3B49-AA4E-2D85D9A2BF57}"/>
              </a:ext>
            </a:extLst>
          </p:cNvPr>
          <p:cNvSpPr/>
          <p:nvPr/>
        </p:nvSpPr>
        <p:spPr>
          <a:xfrm>
            <a:off x="9514755" y="4436187"/>
            <a:ext cx="1344846" cy="400110"/>
          </a:xfrm>
          <a:prstGeom prst="rect">
            <a:avLst/>
          </a:prstGeom>
        </p:spPr>
        <p:txBody>
          <a:bodyPr wrap="none" rIns="72000">
            <a:spAutoFit/>
          </a:bodyPr>
          <a:lstStyle/>
          <a:p>
            <a:r>
              <a:rPr lang="zh-TW" altLang="en-US" sz="2000" kern="0" spc="300" dirty="0">
                <a:solidFill>
                  <a:schemeClr val="accent2">
                    <a:lumMod val="50000"/>
                  </a:schemeClr>
                </a:solidFill>
                <a:cs typeface="Arial"/>
                <a:sym typeface="Arial"/>
              </a:rPr>
              <a:t>深度學習</a:t>
            </a:r>
            <a:endParaRPr lang="en-TW" sz="2000" spc="3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8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BA6CF2-623C-4641-A74B-8D3989DD5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機器如何學習？</a:t>
            </a:r>
            <a:endParaRPr lang="zh-TW" altLang="en-US" b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E1B849-AA22-424F-9B90-CA257EA6CF4D}"/>
              </a:ext>
            </a:extLst>
          </p:cNvPr>
          <p:cNvSpPr/>
          <p:nvPr/>
        </p:nvSpPr>
        <p:spPr>
          <a:xfrm>
            <a:off x="1367117" y="1468014"/>
            <a:ext cx="956534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監督式學習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給許多資料並給答案，透過損失函數計算來找出一個最佳解</a:t>
            </a:r>
            <a:endParaRPr lang="en-US" altLang="zh-TW" sz="2000" kern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2000" kern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非監督式學習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給許多資料不給答案，從資料中自己去找出關係，資料與資料間的相似程度與距離</a:t>
            </a:r>
            <a:r>
              <a:rPr lang="en-US" altLang="zh-TW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(</a:t>
            </a:r>
            <a:r>
              <a:rPr lang="zh-TW" altLang="en-US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分群演算法</a:t>
            </a:r>
            <a:r>
              <a:rPr lang="en-US" altLang="zh-TW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kern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強化式學習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從環境中去學習，給獎賞和逞罰</a:t>
            </a:r>
          </a:p>
        </p:txBody>
      </p:sp>
    </p:spTree>
    <p:extLst>
      <p:ext uri="{BB962C8B-B14F-4D97-AF65-F5344CB8AC3E}">
        <p14:creationId xmlns:p14="http://schemas.microsoft.com/office/powerpoint/2010/main" val="311396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D5771-A560-EE46-92E7-FB7ADF320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監督式學習（</a:t>
            </a:r>
            <a:r>
              <a:rPr lang="en-US" altLang="zh-TW" dirty="0"/>
              <a:t>Supervised learning</a:t>
            </a:r>
            <a:r>
              <a:rPr lang="zh-TW" altLang="en-US" dirty="0"/>
              <a:t>）</a:t>
            </a:r>
            <a:endParaRPr lang="en-TW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1C7930A-CE05-2248-84D1-0C45EC7D419D}"/>
              </a:ext>
            </a:extLst>
          </p:cNvPr>
          <p:cNvSpPr txBox="1">
            <a:spLocks/>
          </p:cNvSpPr>
          <p:nvPr/>
        </p:nvSpPr>
        <p:spPr>
          <a:xfrm>
            <a:off x="311700" y="1119165"/>
            <a:ext cx="11065834" cy="122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在訓練的過程中告訴機器答案、也就是「有標籤」的資料，比如給機器各看了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1000 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張蘋果和橘子的照片後、詢問機器新的一張照片中是蘋果還是橘子。</a:t>
            </a:r>
            <a:endParaRPr kumimoji="0" lang="zh-TW" altLang="en-US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0268DF-5BCD-9E48-BA64-20890E2F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7" y="3145955"/>
            <a:ext cx="7596786" cy="21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6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28214F-8FB5-A940-B999-22EC8E023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非監督式學習（</a:t>
            </a:r>
            <a:r>
              <a:rPr lang="en-US" altLang="zh-TW" dirty="0"/>
              <a:t>Un-supervised learning</a:t>
            </a:r>
            <a:r>
              <a:rPr lang="zh-TW" altLang="en-US" dirty="0"/>
              <a:t>）</a:t>
            </a:r>
            <a:endParaRPr lang="en-TW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8DA3193-42D8-BC4C-94C6-CB63C523B4AD}"/>
              </a:ext>
            </a:extLst>
          </p:cNvPr>
          <p:cNvSpPr txBox="1">
            <a:spLocks/>
          </p:cNvSpPr>
          <p:nvPr/>
        </p:nvSpPr>
        <p:spPr>
          <a:xfrm>
            <a:off x="311699" y="1029225"/>
            <a:ext cx="11050845" cy="153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訓練資料沒有標準答案、不需要事先以人力輸入標籤，故機器在學習時並不知道其分類結果是否正確。訓練時僅須對機器提供輸入資料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特徵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，並利用分群演算法自動從這些特徵中找出潛在的規則。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9BA6C-EEB0-3547-926E-0DE21694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229" y="2756210"/>
            <a:ext cx="5123784" cy="30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1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0A119-0933-8443-B73C-BF9F263930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半監督式學習（</a:t>
            </a:r>
            <a:r>
              <a:rPr lang="en-US" altLang="zh-TW" dirty="0"/>
              <a:t>Semi-supervised learning</a:t>
            </a:r>
            <a:r>
              <a:rPr lang="zh-TW" altLang="en-US" dirty="0"/>
              <a:t>）</a:t>
            </a:r>
            <a:endParaRPr lang="en-TW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DC7D2E9-82F7-B94F-BE20-1DE6AFB9C98E}"/>
              </a:ext>
            </a:extLst>
          </p:cNvPr>
          <p:cNvSpPr txBox="1">
            <a:spLocks/>
          </p:cNvSpPr>
          <p:nvPr/>
        </p:nvSpPr>
        <p:spPr>
          <a:xfrm>
            <a:off x="311699" y="1029225"/>
            <a:ext cx="11275697" cy="166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介於監督學習與非監督學習之間。在現實生活中，未標記樣本多、有標記樣本少是一個比價普遍現象，如何利用好未標記樣本來提升模型泛化能力，就是半監督學習研究的重點。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5B199-2953-7146-BE7D-AB9E2326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33" y="2891122"/>
            <a:ext cx="3322522" cy="2445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20A7F7-C62B-8D41-915E-72C7F93E8EC4}"/>
              </a:ext>
            </a:extLst>
          </p:cNvPr>
          <p:cNvSpPr/>
          <p:nvPr/>
        </p:nvSpPr>
        <p:spPr>
          <a:xfrm>
            <a:off x="6231782" y="3262081"/>
            <a:ext cx="3886579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FF0000"/>
                </a:solidFill>
                <a:cs typeface="Arial"/>
                <a:sym typeface="Arial"/>
              </a:rPr>
              <a:t>Semi-supervised learning</a:t>
            </a:r>
            <a:r>
              <a:rPr lang="zh-TW" altLang="en-US" sz="1600" kern="0" dirty="0">
                <a:solidFill>
                  <a:srgbClr val="FF0000"/>
                </a:solidFill>
                <a:cs typeface="Arial"/>
                <a:sym typeface="Arial"/>
              </a:rPr>
              <a:t>的應用主要在於收集資料很簡單，但標記的資料太少了，我們希望可以自動標記資料。</a:t>
            </a:r>
            <a:endParaRPr lang="en-US" sz="1600" kern="0" dirty="0">
              <a:solidFill>
                <a:srgbClr val="FF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23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36D4C-56FC-A343-98AD-EAF48794A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強化式學習（</a:t>
            </a:r>
            <a:r>
              <a:rPr lang="en-US" dirty="0"/>
              <a:t>Reinforcement learning）</a:t>
            </a:r>
            <a:endParaRPr lang="en-TW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29DF39D-ABF3-4E42-B72E-345DA155A636}"/>
              </a:ext>
            </a:extLst>
          </p:cNvPr>
          <p:cNvSpPr txBox="1">
            <a:spLocks/>
          </p:cNvSpPr>
          <p:nvPr/>
        </p:nvSpPr>
        <p:spPr>
          <a:xfrm>
            <a:off x="311699" y="1029225"/>
            <a:ext cx="11260707" cy="114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在強化式學習中，機器會進行一系列的動作；而每做一個動作、環境都會跟著發生變化。 若環境的變化是離目標更接近、我們就會給予一個正向反饋；若離目標更遠、則給予負向反饋。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28E512-2020-7040-A1B1-7902619DA578}"/>
              </a:ext>
            </a:extLst>
          </p:cNvPr>
          <p:cNvSpPr/>
          <p:nvPr/>
        </p:nvSpPr>
        <p:spPr>
          <a:xfrm>
            <a:off x="4838358" y="3153190"/>
            <a:ext cx="636487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88553-8225-F840-97C5-C5C4E5C19D83}"/>
              </a:ext>
            </a:extLst>
          </p:cNvPr>
          <p:cNvSpPr/>
          <p:nvPr/>
        </p:nvSpPr>
        <p:spPr>
          <a:xfrm>
            <a:off x="4868589" y="3177435"/>
            <a:ext cx="5533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Agent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5F0BB-3D76-5546-B443-5BA6BA48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45" y="2974537"/>
            <a:ext cx="684317" cy="68431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1CEF01-69FB-6A42-A602-C44AE40F50F2}"/>
              </a:ext>
            </a:extLst>
          </p:cNvPr>
          <p:cNvSpPr/>
          <p:nvPr/>
        </p:nvSpPr>
        <p:spPr>
          <a:xfrm>
            <a:off x="4808128" y="4749598"/>
            <a:ext cx="100678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BB167F-A401-9B40-9586-6CCF342EA94D}"/>
              </a:ext>
            </a:extLst>
          </p:cNvPr>
          <p:cNvSpPr/>
          <p:nvPr/>
        </p:nvSpPr>
        <p:spPr>
          <a:xfrm>
            <a:off x="4838358" y="4773843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Environment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8172B9-478E-D146-8AC8-6CF8B41D4AB2}"/>
              </a:ext>
            </a:extLst>
          </p:cNvPr>
          <p:cNvSpPr/>
          <p:nvPr/>
        </p:nvSpPr>
        <p:spPr>
          <a:xfrm>
            <a:off x="6778707" y="3910491"/>
            <a:ext cx="636487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27B06F-7691-4B4F-8736-BFD42F102BA3}"/>
              </a:ext>
            </a:extLst>
          </p:cNvPr>
          <p:cNvSpPr/>
          <p:nvPr/>
        </p:nvSpPr>
        <p:spPr>
          <a:xfrm>
            <a:off x="6808938" y="3934736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Action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DBC0158-4060-4B47-802D-7162BB7BB7B1}"/>
              </a:ext>
            </a:extLst>
          </p:cNvPr>
          <p:cNvSpPr/>
          <p:nvPr/>
        </p:nvSpPr>
        <p:spPr>
          <a:xfrm>
            <a:off x="2604174" y="3892095"/>
            <a:ext cx="636487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82F683-BD5E-9249-8B31-DC7D23B73752}"/>
              </a:ext>
            </a:extLst>
          </p:cNvPr>
          <p:cNvSpPr/>
          <p:nvPr/>
        </p:nvSpPr>
        <p:spPr>
          <a:xfrm>
            <a:off x="2666209" y="3916340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State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E08CCBA-0C9D-134C-BDEC-081BF928C327}"/>
              </a:ext>
            </a:extLst>
          </p:cNvPr>
          <p:cNvSpPr/>
          <p:nvPr/>
        </p:nvSpPr>
        <p:spPr>
          <a:xfrm>
            <a:off x="3555150" y="3892095"/>
            <a:ext cx="70221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830D60-9114-2A49-9474-BBBE21DADABB}"/>
              </a:ext>
            </a:extLst>
          </p:cNvPr>
          <p:cNvSpPr/>
          <p:nvPr/>
        </p:nvSpPr>
        <p:spPr>
          <a:xfrm>
            <a:off x="3585381" y="3916340"/>
            <a:ext cx="6719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Reward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B6FF649-91E0-2042-B58B-C2329C63F26B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4103237" y="3186946"/>
            <a:ext cx="547528" cy="911260"/>
          </a:xfrm>
          <a:prstGeom prst="bentConnector2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8897CBA-82F6-6B4D-8E07-DA109446E07B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3569146" y="2622883"/>
            <a:ext cx="622484" cy="1915940"/>
          </a:xfrm>
          <a:prstGeom prst="bentConnector2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6366482-724E-834D-A5E4-B8CC80A44DA2}"/>
              </a:ext>
            </a:extLst>
          </p:cNvPr>
          <p:cNvCxnSpPr>
            <a:cxnSpLocks/>
            <a:endCxn id="16" idx="2"/>
          </p:cNvCxnSpPr>
          <p:nvPr/>
        </p:nvCxnSpPr>
        <p:spPr>
          <a:xfrm rot="10800000">
            <a:off x="3921372" y="4177950"/>
            <a:ext cx="886761" cy="664318"/>
          </a:xfrm>
          <a:prstGeom prst="bentConnector2">
            <a:avLst/>
          </a:prstGeom>
          <a:ln w="15875">
            <a:solidFill>
              <a:srgbClr val="00206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60DC98E-97F4-6C43-8295-3FC6CE484BC2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2922418" y="4202197"/>
            <a:ext cx="1891384" cy="776577"/>
          </a:xfrm>
          <a:prstGeom prst="bentConnector2">
            <a:avLst/>
          </a:prstGeom>
          <a:ln w="15875">
            <a:solidFill>
              <a:srgbClr val="00206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8108731-0D76-D846-910F-2A700965651A}"/>
              </a:ext>
            </a:extLst>
          </p:cNvPr>
          <p:cNvCxnSpPr>
            <a:cxnSpLocks/>
            <a:stCxn id="12" idx="0"/>
            <a:endCxn id="8" idx="3"/>
          </p:cNvCxnSpPr>
          <p:nvPr/>
        </p:nvCxnSpPr>
        <p:spPr>
          <a:xfrm rot="16200000" flipV="1">
            <a:off x="6319381" y="3156477"/>
            <a:ext cx="618040" cy="938477"/>
          </a:xfrm>
          <a:prstGeom prst="bentConnector2">
            <a:avLst/>
          </a:prstGeom>
          <a:ln w="15875">
            <a:solidFill>
              <a:srgbClr val="00206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A5D8360-1054-6149-8FA0-3F4C306B82E1}"/>
              </a:ext>
            </a:extLst>
          </p:cNvPr>
          <p:cNvCxnSpPr>
            <a:cxnSpLocks/>
            <a:stCxn id="12" idx="2"/>
            <a:endCxn id="24" idx="3"/>
          </p:cNvCxnSpPr>
          <p:nvPr/>
        </p:nvCxnSpPr>
        <p:spPr>
          <a:xfrm rot="5400000">
            <a:off x="6471519" y="4193588"/>
            <a:ext cx="623363" cy="628878"/>
          </a:xfrm>
          <a:prstGeom prst="bentConnector2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DB0E715-A4EC-664F-BE6B-02176D3B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53" y="3467696"/>
            <a:ext cx="951420" cy="9514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580B25-3824-2B48-ABF5-5FBE12AC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562" y="4510109"/>
            <a:ext cx="619199" cy="61919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565FDD-16AC-7343-9B43-564007147C88}"/>
              </a:ext>
            </a:extLst>
          </p:cNvPr>
          <p:cNvSpPr/>
          <p:nvPr/>
        </p:nvSpPr>
        <p:spPr>
          <a:xfrm>
            <a:off x="7944210" y="444182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衝進火場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0F6446-2D97-6347-A2E9-44A7A2611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294996" y="3815859"/>
            <a:ext cx="442023" cy="4420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5E35F2-1726-8444-A851-D6CEA8105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963" y="3400201"/>
            <a:ext cx="1865236" cy="12385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58A81B-26A2-794A-B459-A7A363468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874" y="3810402"/>
            <a:ext cx="442024" cy="4420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211EC25-0B1D-D247-9DC9-30EAB52B6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4853" y="3474001"/>
            <a:ext cx="945115" cy="94511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0FEC811-7752-E24A-9A80-4E754183EC63}"/>
              </a:ext>
            </a:extLst>
          </p:cNvPr>
          <p:cNvSpPr/>
          <p:nvPr/>
        </p:nvSpPr>
        <p:spPr>
          <a:xfrm>
            <a:off x="8123726" y="444074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滅火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4728732-F8D7-7142-9446-4825F63D42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8555" y="3858758"/>
            <a:ext cx="560358" cy="5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30" grpId="0"/>
    </p:bldLst>
  </p:timing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</TotalTime>
  <Words>839</Words>
  <Application>Microsoft Macintosh PowerPoint</Application>
  <PresentationFormat>Widescreen</PresentationFormat>
  <Paragraphs>71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等线</vt:lpstr>
      <vt:lpstr>微软雅黑</vt:lpstr>
      <vt:lpstr>Segoe UI Light</vt:lpstr>
      <vt:lpstr>Arial</vt:lpstr>
      <vt:lpstr>Calibri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99</cp:revision>
  <dcterms:created xsi:type="dcterms:W3CDTF">2015-08-18T02:51:41Z</dcterms:created>
  <dcterms:modified xsi:type="dcterms:W3CDTF">2020-09-09T14:54:55Z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